
<file path=[Content_Types].xml><?xml version="1.0" encoding="utf-8"?>
<Types xmlns="http://schemas.openxmlformats.org/package/2006/content-types">
  <Default Extension="jpeg" ContentType="image/jpeg"/>
  <Default Extension="mp4" ContentType="video/mp4"/>
  <Default Extension="pbm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63" r:id="rId6"/>
    <p:sldId id="259" r:id="rId7"/>
    <p:sldId id="260" r:id="rId8"/>
    <p:sldId id="266" r:id="rId9"/>
    <p:sldId id="265" r:id="rId10"/>
    <p:sldId id="264" r:id="rId11"/>
    <p:sldId id="261" r:id="rId12"/>
    <p:sldId id="262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2"/>
    <p:restoredTop sz="75091"/>
  </p:normalViewPr>
  <p:slideViewPr>
    <p:cSldViewPr snapToGrid="0">
      <p:cViewPr>
        <p:scale>
          <a:sx n="179" d="100"/>
          <a:sy n="179" d="100"/>
        </p:scale>
        <p:origin x="144" y="144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</a:t>
            </a:r>
            <a:r>
              <a:rPr lang="en-US" altLang="ko-KR" dirty="0"/>
              <a:t>Object Detection</a:t>
            </a:r>
            <a:r>
              <a:rPr lang="ko-KR" altLang="en-US" dirty="0"/>
              <a:t>을 활용한 신발 모델명 탐지 및 추천시스템 프로젝트를 </a:t>
            </a:r>
            <a:r>
              <a:rPr lang="ko-KR" altLang="en-US" dirty="0" err="1"/>
              <a:t>하게된</a:t>
            </a:r>
            <a:r>
              <a:rPr lang="ko-KR" altLang="en-US" dirty="0"/>
              <a:t> 강병우라고 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ore-KR" altLang="en-US" dirty="0"/>
              <a:t>서비스</a:t>
            </a:r>
            <a:r>
              <a:rPr kumimoji="1" lang="ko-KR" altLang="en-US" dirty="0"/>
              <a:t> 시연을 하면은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15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e5c6f6ab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e5c6f6ab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이번에는 유튜브에서 다운받아온 영상으로 신발 모델명 탐지하는 것 입니다</a:t>
            </a:r>
            <a:r>
              <a:rPr lang="en-US" altLang="ko-KR" dirty="0"/>
              <a:t>.</a:t>
            </a:r>
            <a:r>
              <a:rPr lang="ko-KR" altLang="en-US" dirty="0"/>
              <a:t> 보시면은 신발 뒷부분에서는 탐지가 </a:t>
            </a:r>
            <a:r>
              <a:rPr lang="ko-KR" altLang="en-US" dirty="0" err="1"/>
              <a:t>잘안된것</a:t>
            </a:r>
            <a:r>
              <a:rPr lang="ko-KR" altLang="en-US" dirty="0"/>
              <a:t> 같지만 옆모습 앞모습은 나름 괜찮은 탐지결과가 </a:t>
            </a:r>
            <a:r>
              <a:rPr lang="ko-KR" altLang="en-US" dirty="0" err="1"/>
              <a:t>나온것</a:t>
            </a:r>
            <a:r>
              <a:rPr lang="ko-KR" altLang="en-US" dirty="0"/>
              <a:t> </a:t>
            </a:r>
            <a:r>
              <a:rPr lang="ko-KR" altLang="en-US" dirty="0" err="1"/>
              <a:t>같구요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웹캠으로도</a:t>
            </a:r>
            <a:r>
              <a:rPr lang="ko-KR" altLang="en-US" dirty="0"/>
              <a:t> 구현하였지만 제가 원하는 서비스 특성상 </a:t>
            </a:r>
            <a:r>
              <a:rPr lang="ko-KR" altLang="en-US" dirty="0" err="1"/>
              <a:t>웹캠보다는</a:t>
            </a:r>
            <a:r>
              <a:rPr lang="ko-KR" altLang="en-US" dirty="0"/>
              <a:t> 사진</a:t>
            </a:r>
            <a:r>
              <a:rPr lang="en-US" altLang="ko-KR" dirty="0"/>
              <a:t>,</a:t>
            </a:r>
            <a:r>
              <a:rPr lang="ko-KR" altLang="en-US" dirty="0"/>
              <a:t> 영상이 더 </a:t>
            </a:r>
            <a:r>
              <a:rPr lang="ko-KR" altLang="en-US" dirty="0" err="1"/>
              <a:t>합리적인것</a:t>
            </a:r>
            <a:r>
              <a:rPr lang="ko-KR" altLang="en-US" dirty="0"/>
              <a:t> 같아서 발표에서는 제외를 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e5c6f6a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e5c6f6a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한계점 및 추후 발전 방향은 제한된 프로젝트 시간으로 적은 이미지 데이터를 사용하여서 성능면에서 아쉬웠다고 생각을 하구요</a:t>
            </a:r>
            <a:r>
              <a:rPr lang="en-US" altLang="ko-KR" dirty="0"/>
              <a:t>.</a:t>
            </a:r>
            <a:r>
              <a:rPr lang="ko-KR" altLang="en-US" dirty="0"/>
              <a:t> 성능 개선을 위해서 기존 신발 관련 이미지</a:t>
            </a:r>
            <a:r>
              <a:rPr lang="en-US" altLang="ko-KR" dirty="0"/>
              <a:t>,</a:t>
            </a:r>
            <a:r>
              <a:rPr lang="ko-KR" altLang="en-US" dirty="0"/>
              <a:t> 라벨링을 추가해서 적용해보고 싶고 신발 </a:t>
            </a:r>
            <a:r>
              <a:rPr lang="en-US" altLang="ko-KR" dirty="0"/>
              <a:t>15</a:t>
            </a:r>
            <a:r>
              <a:rPr lang="ko-KR" altLang="en-US" dirty="0"/>
              <a:t>종류 </a:t>
            </a:r>
            <a:r>
              <a:rPr lang="ko-KR" altLang="en-US" dirty="0" err="1"/>
              <a:t>뿐만아니라</a:t>
            </a:r>
            <a:r>
              <a:rPr lang="ko-KR" altLang="en-US" dirty="0"/>
              <a:t> 추가적으로 다른 신발 모델들도 추가를 하여 다양한 서비스를 제공하고 싶고 </a:t>
            </a:r>
            <a:r>
              <a:rPr lang="en-US" altLang="ko-KR" dirty="0"/>
              <a:t>Web App</a:t>
            </a:r>
            <a:r>
              <a:rPr lang="ko-KR" altLang="en-US" dirty="0"/>
              <a:t>을 구축해서 객체 탐지 모델 </a:t>
            </a:r>
            <a:r>
              <a:rPr lang="en-US" altLang="ko-KR" dirty="0"/>
              <a:t>Label </a:t>
            </a:r>
            <a:r>
              <a:rPr lang="ko-KR" altLang="en-US" dirty="0"/>
              <a:t>결과를 바탕으로 해당 관련 </a:t>
            </a:r>
            <a:r>
              <a:rPr lang="ko-KR" altLang="en-US" dirty="0" err="1"/>
              <a:t>이커머스</a:t>
            </a:r>
            <a:r>
              <a:rPr lang="ko-KR" altLang="en-US" dirty="0"/>
              <a:t> 사이트 추천링크 서비스까지 구현을 하고싶습니다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ore-KR" altLang="en-US" dirty="0"/>
              <a:t>이상입니다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1611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dirty="0"/>
              <a:t>컨텐츠 순서는 프로젝트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가설 수립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</a:t>
            </a:r>
            <a:r>
              <a:rPr kumimoji="1" lang="ko-KR" altLang="en-US" dirty="0" err="1"/>
              <a:t>전처리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선정 및 학습결과 그리고 서비스 시연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한계점 및 추후 </a:t>
            </a:r>
            <a:r>
              <a:rPr kumimoji="1" lang="ko-KR" altLang="en-US" dirty="0" err="1"/>
              <a:t>발전방향순입니다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5251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e5c6f6a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e5c6f6a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우리가 인스타 혹은 유튜브 영상에서 </a:t>
            </a:r>
            <a:r>
              <a:rPr lang="ko-KR" altLang="en-US" dirty="0" err="1"/>
              <a:t>샐럽들이</a:t>
            </a:r>
            <a:r>
              <a:rPr lang="ko-KR" altLang="en-US" dirty="0"/>
              <a:t> 신은 신발들이 관심이 </a:t>
            </a:r>
            <a:r>
              <a:rPr lang="ko-KR" altLang="en-US" dirty="0" err="1"/>
              <a:t>생겼을때</a:t>
            </a:r>
            <a:r>
              <a:rPr lang="ko-KR" altLang="en-US" dirty="0"/>
              <a:t> 댓글이나 </a:t>
            </a:r>
            <a:r>
              <a:rPr lang="ko-KR" altLang="en-US" dirty="0" err="1"/>
              <a:t>테그등으로</a:t>
            </a:r>
            <a:r>
              <a:rPr lang="ko-KR" altLang="en-US" dirty="0"/>
              <a:t> 나타나면 그것을 보고 신발정보에 대해서 </a:t>
            </a:r>
            <a:r>
              <a:rPr lang="ko-KR" altLang="en-US" dirty="0" err="1"/>
              <a:t>알수가</a:t>
            </a:r>
            <a:r>
              <a:rPr lang="ko-KR" altLang="en-US" dirty="0"/>
              <a:t> 있지만 그렇지 </a:t>
            </a:r>
            <a:r>
              <a:rPr lang="ko-KR" altLang="en-US" dirty="0" err="1"/>
              <a:t>않은경우에는</a:t>
            </a:r>
            <a:r>
              <a:rPr lang="ko-KR" altLang="en-US" dirty="0"/>
              <a:t> 신발 정보를 댓글을 통해 계속 </a:t>
            </a:r>
            <a:r>
              <a:rPr lang="ko-KR" altLang="en-US" dirty="0" err="1"/>
              <a:t>찾아본다거나</a:t>
            </a:r>
            <a:r>
              <a:rPr lang="ko-KR" altLang="en-US" dirty="0"/>
              <a:t> 인스타 </a:t>
            </a:r>
            <a:r>
              <a:rPr lang="ko-KR" altLang="en-US" dirty="0" err="1"/>
              <a:t>셀럽에게</a:t>
            </a:r>
            <a:r>
              <a:rPr lang="ko-KR" altLang="en-US" dirty="0"/>
              <a:t> </a:t>
            </a:r>
            <a:r>
              <a:rPr lang="en-US" altLang="ko-KR" dirty="0"/>
              <a:t>DM</a:t>
            </a:r>
            <a:r>
              <a:rPr lang="ko-KR" altLang="en-US" dirty="0"/>
              <a:t>을 통해 </a:t>
            </a:r>
            <a:r>
              <a:rPr lang="ko-KR" altLang="en-US" dirty="0" err="1"/>
              <a:t>물어보는등</a:t>
            </a:r>
            <a:r>
              <a:rPr lang="ko-KR" altLang="en-US" dirty="0"/>
              <a:t> </a:t>
            </a:r>
            <a:r>
              <a:rPr lang="ko-KR" altLang="en-US" dirty="0" err="1"/>
              <a:t>번거러운</a:t>
            </a:r>
            <a:r>
              <a:rPr lang="ko-KR" altLang="en-US" dirty="0"/>
              <a:t> 과정이 있는데 사진 혹은 영상을 통해 해당 신발 정보와 관련 사이트 링크를 제공해주면 소비자에게 니즈를 </a:t>
            </a:r>
            <a:r>
              <a:rPr lang="ko-KR" altLang="en-US" dirty="0" err="1"/>
              <a:t>충족할수있겠다는</a:t>
            </a:r>
            <a:r>
              <a:rPr lang="ko-KR" altLang="en-US" dirty="0"/>
              <a:t> 생각으로 프로젝트를 시작하였습니다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e5c6f6a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e5c6f6ab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데이터는 이미 라벨링과 이미지가 정제된 신발 모델 </a:t>
            </a:r>
            <a:r>
              <a:rPr lang="en-US" altLang="ko-KR" dirty="0"/>
              <a:t>15</a:t>
            </a:r>
            <a:r>
              <a:rPr lang="ko-KR" altLang="en-US" dirty="0"/>
              <a:t>종류를 </a:t>
            </a:r>
            <a:r>
              <a:rPr lang="ko-KR" altLang="en-US" dirty="0" err="1"/>
              <a:t>사용하였구요</a:t>
            </a:r>
            <a:r>
              <a:rPr lang="en-US" altLang="ko-KR" dirty="0"/>
              <a:t>.</a:t>
            </a:r>
            <a:r>
              <a:rPr lang="ko-KR" altLang="en-US" dirty="0"/>
              <a:t> 나이키 </a:t>
            </a:r>
            <a:r>
              <a:rPr lang="ko-KR" altLang="en-US" dirty="0" err="1"/>
              <a:t>덩크</a:t>
            </a:r>
            <a:r>
              <a:rPr lang="ko-KR" altLang="en-US" dirty="0"/>
              <a:t> 로우</a:t>
            </a:r>
            <a:r>
              <a:rPr lang="en-US" altLang="ko-KR" dirty="0"/>
              <a:t>,</a:t>
            </a:r>
            <a:r>
              <a:rPr lang="ko-KR" altLang="en-US" dirty="0"/>
              <a:t> 아디다스 이지 </a:t>
            </a:r>
            <a:r>
              <a:rPr lang="ko-KR" altLang="en-US" dirty="0" err="1"/>
              <a:t>부스트등</a:t>
            </a:r>
            <a:r>
              <a:rPr lang="ko-KR" altLang="en-US" dirty="0"/>
              <a:t> 특정 신발 이미지들을 사용하였습니다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ko-Kore-KR" altLang="en-US" dirty="0"/>
              <a:t>앞서</a:t>
            </a:r>
            <a:r>
              <a:rPr kumimoji="1" lang="ko-KR" altLang="en-US" dirty="0"/>
              <a:t> 설명한 </a:t>
            </a:r>
            <a:r>
              <a:rPr kumimoji="1" lang="ko-KR" altLang="en-US" dirty="0" err="1"/>
              <a:t>이유와같이</a:t>
            </a:r>
            <a:r>
              <a:rPr kumimoji="1" lang="ko-KR" altLang="en-US" dirty="0"/>
              <a:t> </a:t>
            </a:r>
            <a:r>
              <a:rPr kumimoji="1" lang="ko-Kore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내가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가진 신발 이미지 데이터로 신발을 탐지하고 해당 모델명을 알려주고 관련 신발 사이트 추천 링크를 </a:t>
            </a:r>
            <a:r>
              <a:rPr kumimoji="1"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보여줄수있을까</a:t>
            </a:r>
            <a:r>
              <a:rPr kumimoji="1"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라는 가설을 </a:t>
            </a:r>
            <a:r>
              <a:rPr kumimoji="1"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세웠구요</a:t>
            </a:r>
            <a:r>
              <a:rPr kumimoji="1"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ore-KR" altLang="en-US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15875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020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e5c6f6ab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e5c6f6ab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전처리는 이미지 증강을 쉽고 효율적으로 </a:t>
            </a:r>
            <a:r>
              <a:rPr lang="ko-KR" altLang="en-US" dirty="0" err="1"/>
              <a:t>할수잇는</a:t>
            </a:r>
            <a:r>
              <a:rPr lang="ko-KR" altLang="en-US" dirty="0"/>
              <a:t> 라이브러리 </a:t>
            </a:r>
            <a:r>
              <a:rPr lang="en-US" altLang="ko-KR" dirty="0" err="1"/>
              <a:t>Albumentation</a:t>
            </a:r>
            <a:r>
              <a:rPr lang="ko-KR" altLang="en-US" dirty="0"/>
              <a:t>을 사용하였고 밑에 보시면 적은 이미지 데이터 수를 늘리기 위해서 사용하였고 이미지에 사이즈조절</a:t>
            </a:r>
            <a:r>
              <a:rPr lang="en-US" altLang="ko-KR" dirty="0"/>
              <a:t>,</a:t>
            </a:r>
            <a:r>
              <a:rPr lang="ko-KR" altLang="en-US" dirty="0"/>
              <a:t> 색상</a:t>
            </a:r>
            <a:r>
              <a:rPr lang="en-US" altLang="ko-KR" dirty="0"/>
              <a:t>,</a:t>
            </a:r>
            <a:r>
              <a:rPr lang="ko-KR" altLang="en-US" dirty="0"/>
              <a:t> 이미지 회전</a:t>
            </a:r>
            <a:r>
              <a:rPr lang="en-US" altLang="ko-KR" dirty="0"/>
              <a:t>,</a:t>
            </a:r>
            <a:r>
              <a:rPr lang="ko-KR" altLang="en-US" dirty="0"/>
              <a:t> 위아래</a:t>
            </a:r>
            <a:r>
              <a:rPr lang="en-US" altLang="ko-KR" dirty="0"/>
              <a:t>/</a:t>
            </a:r>
            <a:r>
              <a:rPr lang="ko-KR" altLang="en-US" dirty="0"/>
              <a:t>좌우 </a:t>
            </a:r>
            <a:r>
              <a:rPr lang="ko-KR" altLang="en-US" dirty="0" err="1"/>
              <a:t>반전등</a:t>
            </a:r>
            <a:r>
              <a:rPr lang="ko-KR" altLang="en-US" dirty="0"/>
              <a:t> 노이즈를 주어 모델 성능 개선을 위해서 그림과 같이 이미지 증강을 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5c6f6ab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5c6f6ab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모델은 </a:t>
            </a:r>
            <a:r>
              <a:rPr lang="en-US" altLang="ko-KR" dirty="0"/>
              <a:t>Yolo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사용하였구요</a:t>
            </a:r>
            <a:r>
              <a:rPr lang="ko-KR" altLang="en-US" dirty="0"/>
              <a:t> 제가 원하는 서비스는 사진을 통해서도 신발을 탐지하는 것도 좋지만 동영상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웹캠에서</a:t>
            </a:r>
            <a:r>
              <a:rPr lang="ko-KR" altLang="en-US" dirty="0"/>
              <a:t> 해당 신발 실시간 탐지가 필요하다고 생각을 하였고 </a:t>
            </a:r>
            <a:r>
              <a:rPr lang="en-US" altLang="ko-KR" dirty="0"/>
              <a:t>Yolo</a:t>
            </a:r>
            <a:r>
              <a:rPr lang="ko-KR" altLang="en-US" dirty="0"/>
              <a:t>는 </a:t>
            </a:r>
            <a:r>
              <a:rPr lang="en-US" altLang="ko-KR" dirty="0"/>
              <a:t>Regional Proposal + </a:t>
            </a:r>
            <a:r>
              <a:rPr lang="en-US" altLang="ko-KR" dirty="0" err="1"/>
              <a:t>Classfication</a:t>
            </a:r>
            <a:r>
              <a:rPr lang="ko-KR" altLang="en-US" dirty="0"/>
              <a:t>을 동시에 병렬적으로 이루어지고 </a:t>
            </a:r>
            <a:r>
              <a:rPr lang="en-US" altLang="ko-KR" dirty="0"/>
              <a:t>One stage Detector</a:t>
            </a:r>
            <a:r>
              <a:rPr lang="ko-KR" altLang="en-US" dirty="0" err="1"/>
              <a:t>를</a:t>
            </a:r>
            <a:r>
              <a:rPr lang="ko-KR" altLang="en-US" dirty="0"/>
              <a:t> 사용하기때문에 속도가 많이 빠르고 그렇기 때문에 실시간 탐지에 좋다고 생각을 하였고 또한</a:t>
            </a:r>
            <a:r>
              <a:rPr lang="en-US" altLang="ko-KR" dirty="0"/>
              <a:t>,</a:t>
            </a:r>
            <a:r>
              <a:rPr lang="ko-KR" altLang="en-US" dirty="0"/>
              <a:t> 괜찮은 정확도를 유지하기 때문에 </a:t>
            </a:r>
            <a:r>
              <a:rPr lang="en-US" altLang="ko-KR" dirty="0"/>
              <a:t>Yolo</a:t>
            </a:r>
            <a:r>
              <a:rPr lang="ko-KR" altLang="en-US" dirty="0" err="1"/>
              <a:t>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Yolo </a:t>
            </a:r>
            <a:r>
              <a:rPr lang="ko-KR" altLang="en-US" dirty="0" err="1"/>
              <a:t>여러버전들이</a:t>
            </a:r>
            <a:r>
              <a:rPr lang="ko-KR" altLang="en-US" dirty="0"/>
              <a:t> 잇지만 </a:t>
            </a:r>
            <a:r>
              <a:rPr lang="en-US" altLang="ko-KR" dirty="0"/>
              <a:t>v5</a:t>
            </a:r>
            <a:r>
              <a:rPr lang="ko-KR" altLang="en-US" dirty="0" err="1"/>
              <a:t>를</a:t>
            </a:r>
            <a:r>
              <a:rPr lang="ko-KR" altLang="en-US" dirty="0"/>
              <a:t> 사용한 이유는 </a:t>
            </a:r>
            <a:r>
              <a:rPr lang="en-US" altLang="ko-KR" dirty="0"/>
              <a:t>v5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/>
              <a:t>Pytorch</a:t>
            </a:r>
            <a:r>
              <a:rPr lang="ko-KR" altLang="en-US" dirty="0"/>
              <a:t>기반으로 </a:t>
            </a:r>
            <a:r>
              <a:rPr lang="ko-KR" altLang="en-US" dirty="0" err="1"/>
              <a:t>구현가능하고</a:t>
            </a:r>
            <a:r>
              <a:rPr lang="ko-KR" altLang="en-US" dirty="0"/>
              <a:t> </a:t>
            </a:r>
            <a:r>
              <a:rPr kumimoji="1" lang="en-US" altLang="ko-KR" sz="1100" dirty="0">
                <a:latin typeface="BM JUA OTF" panose="02020603020101020101" pitchFamily="18" charset="-127"/>
                <a:ea typeface="BM JUA OTF" panose="02020603020101020101" pitchFamily="18" charset="-127"/>
              </a:rPr>
              <a:t>K mean anchors</a:t>
            </a:r>
            <a:r>
              <a:rPr kumimoji="1" lang="ko-KR" altLang="en-US" sz="1100" dirty="0">
                <a:latin typeface="BM JUA OTF" panose="02020603020101020101" pitchFamily="18" charset="-127"/>
                <a:ea typeface="BM JUA OTF" panose="02020603020101020101" pitchFamily="18" charset="-127"/>
              </a:rPr>
              <a:t>와 </a:t>
            </a:r>
            <a:r>
              <a:rPr kumimoji="1" lang="en-US" altLang="ko-KR" sz="1100" dirty="0">
                <a:latin typeface="BM JUA OTF" panose="02020603020101020101" pitchFamily="18" charset="-127"/>
                <a:ea typeface="BM JUA OTF" panose="02020603020101020101" pitchFamily="18" charset="-127"/>
              </a:rPr>
              <a:t>Learning Algorithms</a:t>
            </a:r>
            <a:r>
              <a:rPr kumimoji="1" lang="ko-KR" altLang="en-US" sz="11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으로</a:t>
            </a:r>
            <a:r>
              <a:rPr kumimoji="1" lang="en-US" altLang="ko-KR" sz="11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1100" dirty="0">
                <a:latin typeface="BM JUA OTF" panose="02020603020101020101" pitchFamily="18" charset="-127"/>
                <a:ea typeface="BM JUA OTF" panose="02020603020101020101" pitchFamily="18" charset="-127"/>
              </a:rPr>
              <a:t>인해 사물인식 개선이 된 장점이 있어서 선택하게 되었습니다</a:t>
            </a:r>
            <a:r>
              <a:rPr kumimoji="1" lang="en-US" altLang="ko-KR" sz="11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en-US" altLang="ko-Kore-KR" sz="11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en-US" altLang="ko-Kore-KR" dirty="0"/>
              <a:t>Yolov5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s, m,</a:t>
            </a:r>
            <a:r>
              <a:rPr kumimoji="1" lang="ko-KR" altLang="en-US" dirty="0"/>
              <a:t> </a:t>
            </a:r>
            <a:r>
              <a:rPr kumimoji="1" lang="en-US" altLang="ko-KR" dirty="0"/>
              <a:t>l,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등이 있는데 </a:t>
            </a:r>
            <a:r>
              <a:rPr kumimoji="1" lang="ko-KR" altLang="en-US" dirty="0" err="1"/>
              <a:t>보시는것과</a:t>
            </a:r>
            <a:r>
              <a:rPr kumimoji="1" lang="ko-KR" altLang="en-US" dirty="0"/>
              <a:t> 같이 </a:t>
            </a:r>
            <a:r>
              <a:rPr kumimoji="1" lang="en-US" altLang="ko-KR" dirty="0" err="1"/>
              <a:t>CoCo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데이터셋 기준으로 </a:t>
            </a:r>
            <a:r>
              <a:rPr kumimoji="1" lang="en-US" altLang="ko-KR" dirty="0"/>
              <a:t>x</a:t>
            </a:r>
            <a:r>
              <a:rPr kumimoji="1" lang="ko-KR" altLang="en-US" dirty="0"/>
              <a:t>는 상대적으로 무겁고 속도가 덜 </a:t>
            </a:r>
            <a:r>
              <a:rPr kumimoji="1" lang="ko-KR" altLang="en-US" dirty="0" err="1"/>
              <a:t>빠를순</a:t>
            </a:r>
            <a:r>
              <a:rPr kumimoji="1" lang="ko-KR" altLang="en-US" dirty="0"/>
              <a:t> 있지만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(Mean Average Precision)</a:t>
            </a:r>
            <a:r>
              <a:rPr kumimoji="1" lang="ko-KR" altLang="en-US" dirty="0"/>
              <a:t>성능면에서 그래프와 같이 좋기 때문에 선택을 </a:t>
            </a:r>
            <a:r>
              <a:rPr kumimoji="1" lang="ko-KR" altLang="en-US" dirty="0" err="1"/>
              <a:t>하였구요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760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ore-KR" altLang="en-US" dirty="0"/>
              <a:t>저의</a:t>
            </a:r>
            <a:r>
              <a:rPr kumimoji="1" lang="ko-KR" altLang="en-US" dirty="0"/>
              <a:t> 이미지 데이터에 모델을 적용하여 </a:t>
            </a:r>
            <a:r>
              <a:rPr kumimoji="1" lang="ko-KR" altLang="en-US" dirty="0" err="1"/>
              <a:t>학습하였을때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Yolov5 s, m, x</a:t>
            </a:r>
            <a:r>
              <a:rPr kumimoji="1" lang="ko-KR" altLang="en-US" dirty="0"/>
              <a:t>중에서 앞에 설명한 것과 같이 성능면에서</a:t>
            </a:r>
            <a:r>
              <a:rPr kumimoji="1" lang="en-US" altLang="ko-KR" dirty="0"/>
              <a:t> x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mAP</a:t>
            </a:r>
            <a:r>
              <a:rPr kumimoji="1" lang="ko-KR" altLang="en-US" dirty="0"/>
              <a:t>가 상대적으로 좋은 결과가 </a:t>
            </a:r>
            <a:r>
              <a:rPr kumimoji="1" lang="ko-KR" altLang="en-US" dirty="0" err="1"/>
              <a:t>나왔구요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r>
              <a:rPr kumimoji="1" lang="ko-KR" altLang="en-US" dirty="0"/>
              <a:t>밑에 빨간 박스를 보시면 검증 이미지 데이터의 결과와 테스트 이미지 데이터 결과가 비슷하게 </a:t>
            </a:r>
            <a:r>
              <a:rPr kumimoji="1" lang="ko-KR" altLang="en-US" dirty="0" err="1"/>
              <a:t>나온것으로</a:t>
            </a:r>
            <a:r>
              <a:rPr kumimoji="1" lang="ko-KR" altLang="en-US" dirty="0"/>
              <a:t> 보아 일반화가 잘된 케이스라고 </a:t>
            </a:r>
            <a:r>
              <a:rPr kumimoji="1" lang="ko-KR" altLang="en-US" dirty="0" err="1"/>
              <a:t>볼수가</a:t>
            </a:r>
            <a:r>
              <a:rPr kumimoji="1" lang="ko-KR" altLang="en-US" dirty="0"/>
              <a:t> 있고 테스트 결과를 보면 </a:t>
            </a:r>
            <a:r>
              <a:rPr kumimoji="1" lang="en-US" altLang="ko-KR" dirty="0"/>
              <a:t>precision 0.6, Recall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0.82</a:t>
            </a:r>
            <a:r>
              <a:rPr kumimoji="1" lang="ko-KR" altLang="en-US" dirty="0"/>
              <a:t>정도 나왔고 </a:t>
            </a:r>
            <a:r>
              <a:rPr kumimoji="1" lang="en-US" altLang="ko-KR" dirty="0" err="1"/>
              <a:t>mAP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iou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0.5</a:t>
            </a:r>
            <a:r>
              <a:rPr kumimoji="1" lang="ko-KR" altLang="en-US" dirty="0" err="1"/>
              <a:t>일때는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0.751 </a:t>
            </a:r>
            <a:r>
              <a:rPr kumimoji="1" lang="ko-KR" altLang="en-US" dirty="0"/>
              <a:t>괜찮게 나왔지만 </a:t>
            </a:r>
            <a:r>
              <a:rPr kumimoji="1" lang="en-US" altLang="ko-KR" dirty="0" err="1"/>
              <a:t>iou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0.95</a:t>
            </a:r>
            <a:r>
              <a:rPr kumimoji="1" lang="ko-KR" altLang="en-US" dirty="0"/>
              <a:t>까지 </a:t>
            </a:r>
            <a:r>
              <a:rPr kumimoji="1" lang="ko-KR" altLang="en-US" dirty="0" err="1"/>
              <a:t>스탭별</a:t>
            </a:r>
            <a:r>
              <a:rPr kumimoji="1" lang="ko-KR" altLang="en-US" dirty="0"/>
              <a:t> 총 평균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0.45</a:t>
            </a:r>
            <a:r>
              <a:rPr kumimoji="1" lang="ko-KR" altLang="en-US" dirty="0"/>
              <a:t>정도 성능이 </a:t>
            </a:r>
            <a:r>
              <a:rPr kumimoji="1" lang="ko-KR" altLang="en-US" dirty="0" err="1"/>
              <a:t>안나온것</a:t>
            </a:r>
            <a:r>
              <a:rPr kumimoji="1" lang="ko-KR" altLang="en-US" dirty="0"/>
              <a:t>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6699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bm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품, 신발, 갖가지이(가) 표시된 사진&#10;&#10;자동 생성된 설명">
            <a:extLst>
              <a:ext uri="{FF2B5EF4-FFF2-40B4-BE49-F238E27FC236}">
                <a16:creationId xmlns:a16="http://schemas.microsoft.com/office/drawing/2014/main" id="{042B519B-AB01-9422-5C4A-E1B3E91C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8594" y="2303400"/>
            <a:ext cx="8555956" cy="102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20" b="1" dirty="0">
              <a:highlight>
                <a:srgbClr val="808080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Object </a:t>
            </a:r>
            <a:r>
              <a:rPr lang="en" sz="28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Detection을</a:t>
            </a:r>
            <a:r>
              <a:rPr lang="en" sz="2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 </a:t>
            </a:r>
            <a:r>
              <a:rPr lang="en" sz="28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활용한</a:t>
            </a:r>
            <a:r>
              <a:rPr lang="en" sz="2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 </a:t>
            </a:r>
            <a:endParaRPr sz="2800" b="1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신발</a:t>
            </a:r>
            <a:r>
              <a:rPr lang="en" sz="2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 </a:t>
            </a:r>
            <a:r>
              <a:rPr lang="en" sz="28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모델명</a:t>
            </a:r>
            <a:r>
              <a:rPr lang="en" sz="2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 </a:t>
            </a:r>
            <a:r>
              <a:rPr lang="en" sz="28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탐지</a:t>
            </a:r>
            <a:r>
              <a:rPr lang="en" sz="2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 </a:t>
            </a:r>
            <a:r>
              <a:rPr lang="en" sz="28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및</a:t>
            </a:r>
            <a:r>
              <a:rPr lang="en" sz="2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 </a:t>
            </a:r>
            <a:r>
              <a:rPr lang="en" sz="28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추천시스템</a:t>
            </a:r>
            <a:endParaRPr sz="2800" b="1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294967295"/>
          </p:nvPr>
        </p:nvSpPr>
        <p:spPr>
          <a:xfrm>
            <a:off x="7206800" y="4008425"/>
            <a:ext cx="1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Comic Sans MS"/>
                <a:sym typeface="Comic Sans MS"/>
              </a:rPr>
              <a:t>강병우</a:t>
            </a:r>
            <a:endParaRPr sz="2020" b="1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2F5C2-AB80-9E0D-F7BD-4E8FF70B1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25" y="616475"/>
            <a:ext cx="8520600" cy="572700"/>
          </a:xfrm>
        </p:spPr>
        <p:txBody>
          <a:bodyPr>
            <a:normAutofit/>
          </a:bodyPr>
          <a:lstStyle/>
          <a:p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서비스 시연</a:t>
            </a:r>
            <a:endParaRPr kumimoji="1" lang="ko-Kore-KR" altLang="en-US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사람, 착용, 안경이(가) 표시된 사진&#10;&#10;자동 생성된 설명">
            <a:extLst>
              <a:ext uri="{FF2B5EF4-FFF2-40B4-BE49-F238E27FC236}">
                <a16:creationId xmlns:a16="http://schemas.microsoft.com/office/drawing/2014/main" id="{10F07991-24D9-1017-765D-B88BE066E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01" y="1893094"/>
            <a:ext cx="5779299" cy="32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7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32460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신발</a:t>
            </a:r>
            <a:r>
              <a:rPr lang="en" sz="18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sz="18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모델명</a:t>
            </a:r>
            <a:r>
              <a:rPr lang="en" sz="18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sz="18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탐지</a:t>
            </a:r>
            <a:r>
              <a:rPr lang="en-US" altLang="ko-KR" sz="18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영상</a:t>
            </a:r>
            <a:r>
              <a:rPr lang="en-US" altLang="ko-KR" sz="18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sz="18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Nike_black_detect" descr="Nike_black_detect">
            <a:hlinkClick r:id="" action="ppaction://media"/>
            <a:extLst>
              <a:ext uri="{FF2B5EF4-FFF2-40B4-BE49-F238E27FC236}">
                <a16:creationId xmlns:a16="http://schemas.microsoft.com/office/drawing/2014/main" id="{EE507350-D29E-44C3-7B13-8803318CD0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488" y="897309"/>
            <a:ext cx="8086725" cy="4010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541957"/>
            <a:ext cx="8520600" cy="504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한계점</a:t>
            </a:r>
            <a:r>
              <a:rPr lang="en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및</a:t>
            </a:r>
            <a:r>
              <a:rPr lang="en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추후</a:t>
            </a:r>
            <a:r>
              <a:rPr lang="en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발전</a:t>
            </a:r>
            <a:r>
              <a:rPr lang="en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방향</a:t>
            </a:r>
            <a:endParaRPr dirty="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F45FA1-7A42-DDDC-D532-3998ECD125CC}"/>
              </a:ext>
            </a:extLst>
          </p:cNvPr>
          <p:cNvSpPr txBox="1"/>
          <p:nvPr/>
        </p:nvSpPr>
        <p:spPr>
          <a:xfrm>
            <a:off x="311700" y="1350125"/>
            <a:ext cx="73794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ts val="1200"/>
              </a:spcBef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제한된 시간으로 적은 이미지 데이터 수</a:t>
            </a: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lvl="0" indent="-342900">
              <a:lnSpc>
                <a:spcPct val="200000"/>
              </a:lnSpc>
              <a:spcBef>
                <a:spcPts val="1200"/>
              </a:spcBef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성능 개선을 위한 기존 신발 관련 이미지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(+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labeling)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추가</a:t>
            </a:r>
            <a:endParaRPr lang="en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lvl="0" indent="-342900">
              <a:lnSpc>
                <a:spcPct val="200000"/>
              </a:lnSpc>
              <a:spcBef>
                <a:spcPts val="1200"/>
              </a:spcBef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다른 신발 모델명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(Labels)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추가</a:t>
            </a: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lvl="0" indent="-342900">
              <a:lnSpc>
                <a:spcPct val="200000"/>
              </a:lnSpc>
              <a:spcBef>
                <a:spcPts val="1200"/>
              </a:spcBef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Web App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구축</a:t>
            </a:r>
            <a:endParaRPr lang="en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lvl="0" indent="-342900">
              <a:lnSpc>
                <a:spcPct val="200000"/>
              </a:lnSpc>
              <a:spcBef>
                <a:spcPts val="1200"/>
              </a:spcBef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객체 탐지 모델 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Label 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결과를 바탕으로 해당 관련 상품 추천링크 서비스 구축</a:t>
            </a:r>
            <a:endParaRPr lang="en" altLang="ko-Kore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필기구, 문구, 펜이(가) 표시된 사진&#10;&#10;자동 생성된 설명">
            <a:extLst>
              <a:ext uri="{FF2B5EF4-FFF2-40B4-BE49-F238E27FC236}">
                <a16:creationId xmlns:a16="http://schemas.microsoft.com/office/drawing/2014/main" id="{E580DA11-6307-43F9-EB1F-B07927B2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60" y="1479921"/>
            <a:ext cx="2972679" cy="1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EC9914-9126-8718-360A-54146A5E4A52}"/>
              </a:ext>
            </a:extLst>
          </p:cNvPr>
          <p:cNvSpPr txBox="1"/>
          <p:nvPr/>
        </p:nvSpPr>
        <p:spPr>
          <a:xfrm>
            <a:off x="349460" y="392906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CONTENT</a:t>
            </a:r>
            <a:endParaRPr kumimoji="1" lang="ko-Kore-KR" altLang="en-US" sz="1800" dirty="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371F4-00A1-8DF3-648D-4353C76F9E1B}"/>
              </a:ext>
            </a:extLst>
          </p:cNvPr>
          <p:cNvSpPr txBox="1"/>
          <p:nvPr/>
        </p:nvSpPr>
        <p:spPr>
          <a:xfrm>
            <a:off x="1243012" y="898982"/>
            <a:ext cx="240803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kumimoji="1"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데이터 소개</a:t>
            </a:r>
            <a:endParaRPr kumimoji="1"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가설 수립</a:t>
            </a:r>
            <a:endParaRPr kumimoji="1"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데이터 </a:t>
            </a:r>
            <a:r>
              <a:rPr kumimoji="1"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전처리</a:t>
            </a:r>
            <a:endParaRPr kumimoji="1"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모델 선정</a:t>
            </a:r>
            <a:endParaRPr kumimoji="1"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모델 학습 결과</a:t>
            </a:r>
            <a:endParaRPr kumimoji="1"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서비스 시연</a:t>
            </a:r>
            <a:endParaRPr kumimoji="1"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한계점 및 추후 발전 방향</a:t>
            </a:r>
            <a:endParaRPr kumimoji="1"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2316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409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</a:t>
            </a:r>
            <a:r>
              <a:rPr lang="en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소개</a:t>
            </a:r>
            <a:endParaRPr dirty="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 descr="텍스트, 사람, 가장, 소파이(가) 표시된 사진&#10;&#10;자동 생성된 설명">
            <a:extLst>
              <a:ext uri="{FF2B5EF4-FFF2-40B4-BE49-F238E27FC236}">
                <a16:creationId xmlns:a16="http://schemas.microsoft.com/office/drawing/2014/main" id="{A33D8C15-03EA-5C61-117E-53A4F091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1" y="1121049"/>
            <a:ext cx="3416399" cy="3416399"/>
          </a:xfrm>
          <a:prstGeom prst="rect">
            <a:avLst/>
          </a:prstGeom>
        </p:spPr>
      </p:pic>
      <p:pic>
        <p:nvPicPr>
          <p:cNvPr id="7" name="그림 6" descr="텍스트, 바닥, 실내, 사람이(가) 표시된 사진&#10;&#10;자동 생성된 설명">
            <a:extLst>
              <a:ext uri="{FF2B5EF4-FFF2-40B4-BE49-F238E27FC236}">
                <a16:creationId xmlns:a16="http://schemas.microsoft.com/office/drawing/2014/main" id="{A6FF4C1C-0BAE-0A5F-4F6A-0D7AC2C41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781" y="1121049"/>
            <a:ext cx="4123168" cy="28508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1081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en" sz="1800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r>
              <a:rPr lang="en" sz="1800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소개</a:t>
            </a:r>
            <a:br>
              <a:rPr lang="en" sz="18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956D6-2D79-2D6C-2F1E-E0D02D76CE62}"/>
              </a:ext>
            </a:extLst>
          </p:cNvPr>
          <p:cNvSpPr txBox="1"/>
          <p:nvPr/>
        </p:nvSpPr>
        <p:spPr>
          <a:xfrm>
            <a:off x="311700" y="836387"/>
            <a:ext cx="678583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이미지 데이터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From </a:t>
            </a:r>
            <a:r>
              <a:rPr lang="en" altLang="ko-Kore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RoboFlow</a:t>
            </a:r>
            <a:r>
              <a:rPr lang="en" altLang="ko-Kore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Website</a:t>
            </a:r>
            <a:endParaRPr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이미지 데이터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신발 모델명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(15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종류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b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나이키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덩크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로우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레트로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블랙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아디다스 이지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부스트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350 </a:t>
            </a:r>
            <a:r>
              <a:rPr lang="en-US" altLang="ko-Kore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V2 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본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조던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1 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미드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쉐도우등등</a:t>
            </a:r>
            <a:endParaRPr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이미지 사이즈</a:t>
            </a:r>
            <a:r>
              <a:rPr kumimoji="1"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416x416</a:t>
            </a:r>
            <a:endParaRPr kumimoji="1" lang="ko-Kore-KR" altLang="en-US" sz="1600" dirty="0"/>
          </a:p>
        </p:txBody>
      </p:sp>
      <p:pic>
        <p:nvPicPr>
          <p:cNvPr id="10" name="그림 9" descr="텍스트, 신발이(가) 표시된 사진&#10;&#10;자동 생성된 설명">
            <a:extLst>
              <a:ext uri="{FF2B5EF4-FFF2-40B4-BE49-F238E27FC236}">
                <a16:creationId xmlns:a16="http://schemas.microsoft.com/office/drawing/2014/main" id="{DFF2B635-9BA6-9322-D59D-3E2E8B88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01" y="2886978"/>
            <a:ext cx="1275488" cy="1285875"/>
          </a:xfrm>
          <a:prstGeom prst="rect">
            <a:avLst/>
          </a:prstGeom>
        </p:spPr>
      </p:pic>
      <p:pic>
        <p:nvPicPr>
          <p:cNvPr id="12" name="그림 11" descr="신발, 발이(가) 표시된 사진&#10;&#10;자동 생성된 설명">
            <a:extLst>
              <a:ext uri="{FF2B5EF4-FFF2-40B4-BE49-F238E27FC236}">
                <a16:creationId xmlns:a16="http://schemas.microsoft.com/office/drawing/2014/main" id="{EAC3604D-917B-0BEA-F3CC-7773B5437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790" y="2886977"/>
            <a:ext cx="1281734" cy="1285875"/>
          </a:xfrm>
          <a:prstGeom prst="rect">
            <a:avLst/>
          </a:prstGeom>
        </p:spPr>
      </p:pic>
      <p:pic>
        <p:nvPicPr>
          <p:cNvPr id="16" name="그림 15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F507D6E7-144B-A1CC-1898-FC9372C98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989" y="2173744"/>
            <a:ext cx="4980717" cy="27650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AABD2C-F2E1-B710-54F3-BF45C86DD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07" y="1569937"/>
            <a:ext cx="8520600" cy="34164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가설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114300" indent="0" algn="ctr">
              <a:lnSpc>
                <a:spcPct val="150000"/>
              </a:lnSpc>
              <a:buNone/>
            </a:pPr>
            <a:endParaRPr kumimoji="1" lang="en-US" altLang="ko-Kore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114300" indent="0" algn="ctr">
              <a:lnSpc>
                <a:spcPct val="150000"/>
              </a:lnSpc>
              <a:buNone/>
            </a:pPr>
            <a:r>
              <a:rPr kumimoji="1" lang="ko-Kore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내가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가진 신발 이미지 데이터로 신발을 탐지하고 해당 모델명을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114300" indent="0" algn="ctr">
              <a:lnSpc>
                <a:spcPct val="150000"/>
              </a:lnSpc>
              <a:buNone/>
            </a:pP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알려주고 관련 신발 사이트 추천 링크를 </a:t>
            </a:r>
            <a:r>
              <a:rPr kumimoji="1"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보여줄수있을까</a:t>
            </a:r>
            <a:r>
              <a:rPr kumimoji="1"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95C892FB-CAE6-601C-60A0-6FB6E0C3D9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데이터를 이용한 </a:t>
            </a:r>
            <a:r>
              <a:rPr lang="en" sz="1800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가설</a:t>
            </a:r>
            <a:r>
              <a:rPr lang="ko-KR" altLang="en-US" sz="1800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수립</a:t>
            </a:r>
            <a:endParaRPr sz="1800" dirty="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2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177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r>
              <a:rPr lang="en" sz="1800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전</a:t>
            </a:r>
            <a:r>
              <a:rPr lang="en" sz="1800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처리</a:t>
            </a:r>
            <a:endParaRPr sz="1800" dirty="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1" y="626588"/>
            <a:ext cx="4603322" cy="1461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Albumentation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라이브러리 </a:t>
            </a: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이미지 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Augmentation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을 쉽고 효율적으로 할 수 있도록 만든 라이브러리</a:t>
            </a:r>
            <a:endParaRPr lang="en-US" altLang="ko-KR" sz="1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Augmentation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 이유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이미지 사이즈 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Up,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모델 성능 개선</a:t>
            </a:r>
            <a:endParaRPr lang="en-US" altLang="ko-KR" sz="1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altLang="ko-KR" sz="1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4C84465-D614-DA87-6153-CE8EDB9C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801" y="909172"/>
            <a:ext cx="4318199" cy="1776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47A1E7-5D6E-6ED4-2355-E7E325C7504D}"/>
              </a:ext>
            </a:extLst>
          </p:cNvPr>
          <p:cNvSpPr txBox="1"/>
          <p:nvPr/>
        </p:nvSpPr>
        <p:spPr>
          <a:xfrm>
            <a:off x="4316962" y="3058139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Ex)</a:t>
            </a:r>
            <a:endParaRPr kumimoji="1" lang="ko-Kore-KR" altLang="en-US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" name="그림 9" descr="신발, 발이(가) 표시된 사진&#10;&#10;자동 생성된 설명">
            <a:extLst>
              <a:ext uri="{FF2B5EF4-FFF2-40B4-BE49-F238E27FC236}">
                <a16:creationId xmlns:a16="http://schemas.microsoft.com/office/drawing/2014/main" id="{9E84B402-69F0-480B-CA25-A8CD27E4F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72" y="3427471"/>
            <a:ext cx="1992801" cy="146176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B6C058C-334B-6E44-AEE9-D8AF82228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340" y="3499915"/>
            <a:ext cx="1252947" cy="1240226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DA05B905-49BE-2563-F789-A78FCBCCC4F6}"/>
              </a:ext>
            </a:extLst>
          </p:cNvPr>
          <p:cNvSpPr/>
          <p:nvPr/>
        </p:nvSpPr>
        <p:spPr>
          <a:xfrm>
            <a:off x="6788447" y="3995013"/>
            <a:ext cx="392906" cy="250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0933D-AC8F-4258-C0C2-387360DC3EC5}"/>
              </a:ext>
            </a:extLst>
          </p:cNvPr>
          <p:cNvSpPr txBox="1"/>
          <p:nvPr/>
        </p:nvSpPr>
        <p:spPr>
          <a:xfrm>
            <a:off x="311700" y="2285601"/>
            <a:ext cx="3624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훈련 이미지 데이터   </a:t>
            </a: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vl="0">
              <a:spcAft>
                <a:spcPts val="120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사이즈 조절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색상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밝기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대비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채도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색조등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),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vl="0">
              <a:spcAft>
                <a:spcPts val="120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Rotation, 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위아래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좌우 </a:t>
            </a:r>
            <a:r>
              <a:rPr lang="ko-KR" altLang="en-US" sz="12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반전등</a:t>
            </a:r>
            <a:endParaRPr lang="en-US" altLang="ko-KR" sz="1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D1717C-BB98-8198-37FB-F80D380CA305}"/>
              </a:ext>
            </a:extLst>
          </p:cNvPr>
          <p:cNvSpPr txBox="1"/>
          <p:nvPr/>
        </p:nvSpPr>
        <p:spPr>
          <a:xfrm>
            <a:off x="311700" y="3498508"/>
            <a:ext cx="272222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1200"/>
              </a:spcAft>
            </a:pP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데이터 총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527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878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</a:t>
            </a:r>
            <a:endParaRPr lang="en-US" altLang="ko-Kore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vl="0">
              <a:spcAft>
                <a:spcPts val="1200"/>
              </a:spcAft>
            </a:pP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훈련 이미지 데이터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357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708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vl="0">
              <a:spcAft>
                <a:spcPts val="1200"/>
              </a:spcAft>
            </a:pP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검증 이미지 데이터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53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vl="0">
              <a:spcAft>
                <a:spcPts val="1200"/>
              </a:spcAft>
            </a:pP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테스트 이미지 데이터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117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ko-Kore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77580"/>
            <a:ext cx="8520600" cy="983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</a:t>
            </a:r>
            <a:r>
              <a:rPr lang="en" sz="2000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sz="2000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선정</a:t>
            </a:r>
            <a:br>
              <a:rPr lang="en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YOLOv5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(You Look Only Once)</a:t>
            </a:r>
            <a:br>
              <a:rPr lang="en" sz="2200" dirty="0"/>
            </a:br>
            <a:br>
              <a:rPr lang="en" sz="2200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321208"/>
            <a:ext cx="4408688" cy="983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</a:t>
            </a:r>
            <a:r>
              <a:rPr lang="en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선정</a:t>
            </a:r>
            <a:r>
              <a:rPr lang="en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이유</a:t>
            </a:r>
            <a:endParaRPr lang="en" dirty="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동영상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웹캠에서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해당 신발 실시간 탐지가 필요</a:t>
            </a:r>
            <a:endParaRPr lang="en" sz="1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YOLO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One Stage Detector(Regional Proposal + Classification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동시</a:t>
            </a: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속도가 빠르기 때문에 실시간 탐지 가능</a:t>
            </a:r>
            <a:endParaRPr lang="en-US" altLang="ko-KR" sz="1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괜찮은 정확도를 유지</a:t>
            </a:r>
            <a:endParaRPr lang="en-US" altLang="ko-KR" sz="1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39DF9-D8C4-B098-A48F-E678E740E190}"/>
              </a:ext>
            </a:extLst>
          </p:cNvPr>
          <p:cNvSpPr txBox="1"/>
          <p:nvPr/>
        </p:nvSpPr>
        <p:spPr>
          <a:xfrm>
            <a:off x="311700" y="3804672"/>
            <a:ext cx="431079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800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Why YOLOv5?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-&gt; </a:t>
            </a:r>
            <a:r>
              <a:rPr kumimoji="1" lang="en-US" altLang="ko-Kore-KR" sz="1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Pytorch</a:t>
            </a:r>
            <a:r>
              <a:rPr kumimoji="1" lang="en-US" altLang="ko-Kore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</a:t>
            </a:r>
            <a:endParaRPr kumimoji="1" lang="en-US" altLang="ko-KR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K mean anchors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와 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Learning Algorithms</a:t>
            </a:r>
            <a:r>
              <a:rPr kumimoji="1" lang="ko-KR" altLang="en-US" sz="1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으로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인해 사물인식 개선</a:t>
            </a:r>
            <a:endParaRPr kumimoji="1" lang="en-US" altLang="ko-Kore-KR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ko-Kore-KR" altLang="en-US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그림 5" descr="테이블, 안테나이(가) 표시된 사진&#10;&#10;자동 생성된 설명">
            <a:extLst>
              <a:ext uri="{FF2B5EF4-FFF2-40B4-BE49-F238E27FC236}">
                <a16:creationId xmlns:a16="http://schemas.microsoft.com/office/drawing/2014/main" id="{5BA8D369-471C-23A3-325D-23DC2361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95" y="1338828"/>
            <a:ext cx="4408689" cy="2479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90E9C-C2F2-CAF4-A6D7-05DE4D083321}"/>
              </a:ext>
            </a:extLst>
          </p:cNvPr>
          <p:cNvSpPr txBox="1"/>
          <p:nvPr/>
        </p:nvSpPr>
        <p:spPr>
          <a:xfrm>
            <a:off x="6330920" y="4025264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YOLOv5</a:t>
            </a:r>
            <a:r>
              <a:rPr kumimoji="1" lang="ko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구조</a:t>
            </a:r>
            <a:endParaRPr kumimoji="1" lang="ko-Kore-KR" altLang="en-US" sz="1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89ABF-D691-546B-4550-B0CBD2D0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YOLOv5x</a:t>
            </a:r>
            <a:endParaRPr kumimoji="1" lang="ko-Kore-KR" altLang="en-US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959BFE-417B-C7DE-C19B-A3AEC5381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6338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411C8C-EFA1-D7BD-32C6-964201B8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439026" cy="15264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E89967-E74D-15E7-FD1A-A8E574EA1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8" y="2857500"/>
            <a:ext cx="4215258" cy="21102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6A7E83-3AFB-9F10-0EE2-F3CE96862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726" y="1578345"/>
            <a:ext cx="4075574" cy="25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B951F-707E-5951-D6F9-BC9DCE9E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5171"/>
            <a:ext cx="8520600" cy="572700"/>
          </a:xfrm>
        </p:spPr>
        <p:txBody>
          <a:bodyPr>
            <a:normAutofit/>
          </a:bodyPr>
          <a:lstStyle/>
          <a:p>
            <a:r>
              <a:rPr kumimoji="1" lang="ko-Kore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모델</a:t>
            </a: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 학습 결과</a:t>
            </a:r>
            <a:endParaRPr kumimoji="1" lang="ko-Kore-KR" altLang="en-US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6FC0FA-D011-098E-771E-FD7BED8F6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997919"/>
          </a:xfrm>
        </p:spPr>
        <p:txBody>
          <a:bodyPr/>
          <a:lstStyle/>
          <a:p>
            <a:pPr marL="114300" indent="0">
              <a:buNone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1DEBFA-B3D5-82C9-3376-E518BF2E9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44" y="784157"/>
            <a:ext cx="4980382" cy="25050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BD8A1D7-1356-5782-FF39-6246A4A4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29" y="3416934"/>
            <a:ext cx="3793334" cy="148034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99A810D-46EA-D960-5EBD-C479DF30A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7947"/>
            <a:ext cx="3793333" cy="13940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2A454A-04D4-59EC-2A3A-60A859A0E220}"/>
              </a:ext>
            </a:extLst>
          </p:cNvPr>
          <p:cNvSpPr/>
          <p:nvPr/>
        </p:nvSpPr>
        <p:spPr>
          <a:xfrm>
            <a:off x="401129" y="3493294"/>
            <a:ext cx="3142171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749559-A854-8E21-47C5-722FA6D42489}"/>
              </a:ext>
            </a:extLst>
          </p:cNvPr>
          <p:cNvSpPr/>
          <p:nvPr/>
        </p:nvSpPr>
        <p:spPr>
          <a:xfrm>
            <a:off x="4572000" y="3564731"/>
            <a:ext cx="3142171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B425A-4E18-1DC9-6A30-D9FA2AF59A21}"/>
              </a:ext>
            </a:extLst>
          </p:cNvPr>
          <p:cNvSpPr txBox="1"/>
          <p:nvPr/>
        </p:nvSpPr>
        <p:spPr>
          <a:xfrm>
            <a:off x="1226657" y="4909976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검증</a:t>
            </a:r>
            <a:r>
              <a:rPr kumimoji="1" lang="ko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r>
              <a:rPr kumimoji="1" lang="ko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 결과</a:t>
            </a:r>
            <a:endParaRPr kumimoji="1" lang="ko-Kore-KR" altLang="en-US" sz="1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FF7A9-24E0-CE8F-EF5F-770DCBC13A32}"/>
              </a:ext>
            </a:extLst>
          </p:cNvPr>
          <p:cNvSpPr txBox="1"/>
          <p:nvPr/>
        </p:nvSpPr>
        <p:spPr>
          <a:xfrm>
            <a:off x="5922482" y="4897279"/>
            <a:ext cx="10807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</a:t>
            </a:r>
            <a:r>
              <a:rPr kumimoji="1" lang="ko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r>
              <a:rPr kumimoji="1" lang="ko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 결과</a:t>
            </a:r>
            <a:endParaRPr kumimoji="1" lang="ko-Kore-KR" altLang="en-US" sz="1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B70528-A499-7989-EEC7-C97F520427DD}"/>
              </a:ext>
            </a:extLst>
          </p:cNvPr>
          <p:cNvSpPr txBox="1"/>
          <p:nvPr/>
        </p:nvSpPr>
        <p:spPr>
          <a:xfrm>
            <a:off x="6708486" y="1621631"/>
            <a:ext cx="1848583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Confidence_Threshold</a:t>
            </a:r>
            <a:r>
              <a:rPr kumimoji="1" lang="en-US" altLang="ko-Kore-KR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 = 0.001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Iou_thress</a:t>
            </a:r>
            <a:r>
              <a:rPr kumimoji="1" lang="en-US" altLang="ko-Kore-KR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 = 0.6</a:t>
            </a:r>
          </a:p>
        </p:txBody>
      </p:sp>
    </p:spTree>
    <p:extLst>
      <p:ext uri="{BB962C8B-B14F-4D97-AF65-F5344CB8AC3E}">
        <p14:creationId xmlns:p14="http://schemas.microsoft.com/office/powerpoint/2010/main" val="3988673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821</Words>
  <Application>Microsoft Macintosh PowerPoint</Application>
  <PresentationFormat>화면 슬라이드 쇼(16:9)</PresentationFormat>
  <Paragraphs>79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BM JUA OTF</vt:lpstr>
      <vt:lpstr>Arial</vt:lpstr>
      <vt:lpstr>Comic Sans MS</vt:lpstr>
      <vt:lpstr>Simple Light</vt:lpstr>
      <vt:lpstr> Object Detection을 활용한  신발 모델명 탐지 및 추천시스템</vt:lpstr>
      <vt:lpstr>PowerPoint 프레젠테이션</vt:lpstr>
      <vt:lpstr>PowerPoint 프레젠테이션</vt:lpstr>
      <vt:lpstr>데이터 소개 </vt:lpstr>
      <vt:lpstr>데이터를 이용한 가설 수립</vt:lpstr>
      <vt:lpstr>데이터 전처리</vt:lpstr>
      <vt:lpstr>모델 선정 YOLOv5(You Look Only Once)    </vt:lpstr>
      <vt:lpstr>YOLOv5x</vt:lpstr>
      <vt:lpstr>모델 학습 결과</vt:lpstr>
      <vt:lpstr>서비스 시연</vt:lpstr>
      <vt:lpstr>신발 모델명 탐지(영상)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Object Detection을 활용한  신발 모델명 탐지 및 추천시스템</dc:title>
  <cp:lastModifiedBy>Byungwoo Kang</cp:lastModifiedBy>
  <cp:revision>5</cp:revision>
  <dcterms:modified xsi:type="dcterms:W3CDTF">2022-07-27T06:17:51Z</dcterms:modified>
</cp:coreProperties>
</file>